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  <p:sldMasterId id="2147483709" r:id="rId3"/>
    <p:sldMasterId id="2147483730" r:id="rId4"/>
  </p:sldMasterIdLst>
  <p:notesMasterIdLst>
    <p:notesMasterId r:id="rId21"/>
  </p:notesMasterIdLst>
  <p:handoutMasterIdLst>
    <p:handoutMasterId r:id="rId22"/>
  </p:handoutMasterIdLst>
  <p:sldIdLst>
    <p:sldId id="399" r:id="rId5"/>
    <p:sldId id="410" r:id="rId6"/>
    <p:sldId id="411" r:id="rId7"/>
    <p:sldId id="400" r:id="rId8"/>
    <p:sldId id="401" r:id="rId9"/>
    <p:sldId id="402" r:id="rId10"/>
    <p:sldId id="403" r:id="rId11"/>
    <p:sldId id="406" r:id="rId12"/>
    <p:sldId id="412" r:id="rId13"/>
    <p:sldId id="414" r:id="rId14"/>
    <p:sldId id="413" r:id="rId15"/>
    <p:sldId id="416" r:id="rId16"/>
    <p:sldId id="418" r:id="rId17"/>
    <p:sldId id="419" r:id="rId18"/>
    <p:sldId id="417" r:id="rId19"/>
    <p:sldId id="420" r:id="rId20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AC0000"/>
    <a:srgbClr val="953735"/>
    <a:srgbClr val="617731"/>
    <a:srgbClr val="161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514" autoAdjust="0"/>
  </p:normalViewPr>
  <p:slideViewPr>
    <p:cSldViewPr>
      <p:cViewPr varScale="1">
        <p:scale>
          <a:sx n="105" d="100"/>
          <a:sy n="105" d="100"/>
        </p:scale>
        <p:origin x="12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98" y="-102"/>
      </p:cViewPr>
      <p:guideLst>
        <p:guide orient="horz" pos="2880"/>
        <p:guide pos="2160"/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$ Share Multi-Purpose Sub CATGR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$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D-4B3E-9CB7-D5037A3E80A0}"/>
              </c:ext>
            </c:extLst>
          </c:dPt>
          <c:dPt>
            <c:idx val="1"/>
            <c:bubble3D val="0"/>
            <c:spPr>
              <a:solidFill>
                <a:srgbClr val="008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CD-4B3E-9CB7-D5037A3E80A0}"/>
              </c:ext>
            </c:extLst>
          </c:dPt>
          <c:cat>
            <c:strRef>
              <c:f>Sheet1!$A$2:$A$3</c:f>
              <c:strCache>
                <c:ptCount val="2"/>
                <c:pt idx="0">
                  <c:v>Multipurpose Sub CATGR</c:v>
                </c:pt>
                <c:pt idx="1">
                  <c:v>Green Clean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94874218</c:v>
                </c:pt>
                <c:pt idx="1">
                  <c:v>3131556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CD-4B3E-9CB7-D5037A3E8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$ Multi-Purpose</a:t>
            </a:r>
            <a:r>
              <a:rPr lang="en-US" baseline="0" dirty="0"/>
              <a:t> Sub CATGR Growth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Multi-P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1894291265</c:v>
                </c:pt>
                <c:pt idx="1">
                  <c:v>2017106723</c:v>
                </c:pt>
                <c:pt idx="2">
                  <c:v>2075157243</c:v>
                </c:pt>
                <c:pt idx="3">
                  <c:v>2109468328</c:v>
                </c:pt>
                <c:pt idx="4">
                  <c:v>2157052996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FC-4CB5-8AF8-0016D45960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Green Clean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00800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68420610</c:v>
                </c:pt>
                <c:pt idx="1">
                  <c:v>73901509</c:v>
                </c:pt>
                <c:pt idx="2">
                  <c:v>85341598</c:v>
                </c:pt>
                <c:pt idx="3">
                  <c:v>93679974</c:v>
                </c:pt>
                <c:pt idx="4">
                  <c:v>126561580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FC-4CB5-8AF8-0016D4596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04946752"/>
        <c:axId val="-604946208"/>
      </c:barChart>
      <c:catAx>
        <c:axId val="-60494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946208"/>
        <c:crosses val="autoZero"/>
        <c:auto val="1"/>
        <c:lblAlgn val="ctr"/>
        <c:lblOffset val="100"/>
        <c:noMultiLvlLbl val="0"/>
      </c:catAx>
      <c:valAx>
        <c:axId val="-604946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60494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Latest 52w Product</a:t>
            </a:r>
            <a:r>
              <a:rPr lang="en-US" sz="1200" baseline="0" dirty="0"/>
              <a:t> Share: Multi-P Green Cleaners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xAOC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$</c:v>
                </c:pt>
                <c:pt idx="1">
                  <c:v>Units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173338388</c:v>
                </c:pt>
                <c:pt idx="1">
                  <c:v>44406175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A-47EB-B2F4-C5DF39E732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 Food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$</c:v>
                </c:pt>
                <c:pt idx="1">
                  <c:v>Units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67466976</c:v>
                </c:pt>
                <c:pt idx="1">
                  <c:v>17428977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2A-47EB-B2F4-C5DF39E732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 Drug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$</c:v>
                </c:pt>
                <c:pt idx="1">
                  <c:v>Units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4718086</c:v>
                </c:pt>
                <c:pt idx="1">
                  <c:v>1104915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2A-47EB-B2F4-C5DF39E73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04945664"/>
        <c:axId val="-604937504"/>
      </c:barChart>
      <c:catAx>
        <c:axId val="-6049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937504"/>
        <c:crosses val="autoZero"/>
        <c:auto val="1"/>
        <c:lblAlgn val="ctr"/>
        <c:lblOffset val="100"/>
        <c:noMultiLvlLbl val="0"/>
      </c:catAx>
      <c:valAx>
        <c:axId val="-60493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945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5-Year</a:t>
            </a:r>
            <a:r>
              <a:rPr lang="en-US" baseline="0" dirty="0"/>
              <a:t> $ Growth by Market</a:t>
            </a:r>
          </a:p>
          <a:p>
            <a:pPr>
              <a:defRPr/>
            </a:pPr>
            <a:r>
              <a:rPr lang="en-US" baseline="0" dirty="0"/>
              <a:t>Multi-Purpose Green Cleaners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11493852477638E-2"/>
          <c:y val="0.21541483819642263"/>
          <c:w val="0.94180345497117823"/>
          <c:h val="0.6344478661431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xAOC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68420610</c:v>
                </c:pt>
                <c:pt idx="1">
                  <c:v>73901509</c:v>
                </c:pt>
                <c:pt idx="2">
                  <c:v>85341598</c:v>
                </c:pt>
                <c:pt idx="3">
                  <c:v>93679974</c:v>
                </c:pt>
                <c:pt idx="4">
                  <c:v>126561580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D5-4998-B988-47AF8B745B85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26376435</c:v>
                </c:pt>
                <c:pt idx="1">
                  <c:v>27992490</c:v>
                </c:pt>
                <c:pt idx="2">
                  <c:v>32592763</c:v>
                </c:pt>
                <c:pt idx="3">
                  <c:v>36739898</c:v>
                </c:pt>
                <c:pt idx="4">
                  <c:v>49523313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D5-4998-B988-47AF8B745B85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Drug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1135896</c:v>
                </c:pt>
                <c:pt idx="1">
                  <c:v>1126874</c:v>
                </c:pt>
                <c:pt idx="2">
                  <c:v>1656188</c:v>
                </c:pt>
                <c:pt idx="3">
                  <c:v>1738465</c:v>
                </c:pt>
                <c:pt idx="4">
                  <c:v>3131556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DD5-4998-B988-47AF8B745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04943488"/>
        <c:axId val="-604942944"/>
      </c:barChart>
      <c:catAx>
        <c:axId val="-6049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942944"/>
        <c:crosses val="autoZero"/>
        <c:auto val="1"/>
        <c:lblAlgn val="ctr"/>
        <c:lblOffset val="100"/>
        <c:noMultiLvlLbl val="0"/>
      </c:catAx>
      <c:valAx>
        <c:axId val="-6049429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6049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200464E6-03E6-409F-8A5F-7AF22FD08599}" type="datetimeFigureOut">
              <a:rPr lang="en-US" smtClean="0">
                <a:latin typeface="Arial" panose="020B0604020202020204" pitchFamily="34" charset="0"/>
              </a:rPr>
              <a:t>9/5/2018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0DF175D8-C084-4B90-9DE7-8C167D91110D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91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A6FBE52-2E60-46CC-84F3-D8FFED5D2E4C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1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B1815C5-F403-42F6-A512-4CD45C3D2D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815C5-F403-42F6-A512-4CD45C3D2D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3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815C5-F403-42F6-A512-4CD45C3D2D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4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815C5-F403-42F6-A512-4CD45C3D2DC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5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12192000" cy="4994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771999" y="2296000"/>
            <a:ext cx="72400" cy="18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101800" y="2025636"/>
            <a:ext cx="6184400" cy="15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101801" y="3685135"/>
            <a:ext cx="10175997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77000"/>
            <a:ext cx="406400" cy="2286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C1C29419-7DCD-4BDD-BAB1-D4710F5AC5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31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9873" y="1134139"/>
            <a:ext cx="11190479" cy="4852132"/>
          </a:xfrm>
        </p:spPr>
        <p:txBody>
          <a:bodyPr anchor="ctr"/>
          <a:lstStyle>
            <a:lvl1pPr algn="ctr">
              <a:defRPr sz="12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19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6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667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216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110460" y="381000"/>
            <a:ext cx="8573541" cy="5638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926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ignal Reverse Bump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7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gnal Reverse Bum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0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04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6595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1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125901" y="138669"/>
            <a:ext cx="9846899" cy="114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000" b="1" i="0" u="none" strike="noStrike" cap="none" dirty="0">
                <a:solidFill>
                  <a:srgbClr val="0B2D5E"/>
                </a:solidFill>
                <a:latin typeface="Titillium Web"/>
                <a:ea typeface="Titillium Web"/>
                <a:cs typeface="Titillium Web"/>
                <a:sym typeface="Titillium Web"/>
                <a:rtl val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771999" y="264003"/>
            <a:ext cx="72400" cy="90079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2119600" y="3"/>
            <a:ext cx="72400" cy="685799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77000"/>
            <a:ext cx="406400" cy="2286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C1C29419-7DCD-4BDD-BAB1-D4710F5AC5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68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686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480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774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" y="2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200" y="2744332"/>
            <a:ext cx="10464800" cy="914400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38697"/>
            <a:ext cx="10464800" cy="471035"/>
          </a:xfrm>
        </p:spPr>
        <p:txBody>
          <a:bodyPr anchor="t"/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219202" y="5015866"/>
            <a:ext cx="6151033" cy="612749"/>
          </a:xfrm>
        </p:spPr>
        <p:txBody>
          <a:bodyPr anchor="ctr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5" name="Picture 14" descr="epsilon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34" y="1401236"/>
            <a:ext cx="1752604" cy="5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9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DA7D-385D-D34D-8D07-EBB4B6714C0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1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Co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03049"/>
            <a:ext cx="10972800" cy="182879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6020"/>
            <a:ext cx="10972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74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1751393"/>
            <a:ext cx="11582400" cy="3355216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0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 Two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903445"/>
            <a:ext cx="12192000" cy="30460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451" y="2435984"/>
            <a:ext cx="11690549" cy="1986035"/>
          </a:xfrm>
          <a:noFill/>
        </p:spPr>
        <p:txBody>
          <a:bodyPr lIns="0" tIns="274320" bIns="274320" anchor="ctr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E46A58A9-890D-414E-BCCF-42E2039A84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98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572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9873" y="1134139"/>
            <a:ext cx="11190479" cy="4852132"/>
          </a:xfrm>
        </p:spPr>
        <p:txBody>
          <a:bodyPr anchor="ctr"/>
          <a:lstStyle>
            <a:lvl1pPr algn="ctr">
              <a:defRPr sz="12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57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half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1" y="3"/>
            <a:ext cx="61040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125901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771999" y="772003"/>
            <a:ext cx="72400" cy="90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2119600" y="3"/>
            <a:ext cx="72400" cy="685799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77000"/>
            <a:ext cx="406400" cy="2286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C1C29419-7DCD-4BDD-BAB1-D4710F5AC5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24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43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667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216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110460" y="381000"/>
            <a:ext cx="8573541" cy="5638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15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3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ignal Reverse Bump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9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gnal Reverse Bum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15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600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8642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7695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81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12192000" cy="499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771999" y="2296000"/>
            <a:ext cx="72400" cy="18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101800" y="2025636"/>
            <a:ext cx="6184400" cy="15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101801" y="3685135"/>
            <a:ext cx="10175997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9676" y="6381337"/>
            <a:ext cx="478011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6"/>
                </a:solidFill>
                <a:latin typeface="Titillium Web" panose="020B0604020202020204" charset="0"/>
              </a:defRPr>
            </a:lvl1pPr>
          </a:lstStyle>
          <a:p>
            <a:fld id="{8C997F25-340A-B645-B627-D3624DB58D90}" type="slidenum">
              <a:rPr lang="en-US" smtClean="0">
                <a:solidFill>
                  <a:srgbClr val="70AD47"/>
                </a:solidFill>
              </a:rPr>
              <a:pPr/>
              <a:t>‹#›</a:t>
            </a:fld>
            <a:endParaRPr lang="en-US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6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6775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20BA4D68-C079-4538-BA98-DCAC3A926945}" type="datetimeFigureOut">
              <a:rPr lang="en-US" sz="1350" smtClean="0">
                <a:solidFill>
                  <a:srgbClr val="000000"/>
                </a:solidFill>
              </a:rPr>
              <a:pPr defTabSz="685800"/>
              <a:t>9/5/2018</a:t>
            </a:fld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6DA9-D0C7-4FF8-8C7E-00F942A05B3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14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" y="2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200" y="2744332"/>
            <a:ext cx="10464800" cy="914400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38697"/>
            <a:ext cx="10464800" cy="471035"/>
          </a:xfrm>
        </p:spPr>
        <p:txBody>
          <a:bodyPr anchor="t"/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219202" y="5015866"/>
            <a:ext cx="6151033" cy="612749"/>
          </a:xfrm>
        </p:spPr>
        <p:txBody>
          <a:bodyPr anchor="ctr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5" name="Picture 14" descr="epsilon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34" y="1401236"/>
            <a:ext cx="1752604" cy="5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82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DA7D-385D-D34D-8D07-EBB4B6714C0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21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Co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03049"/>
            <a:ext cx="10972800" cy="182879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6020"/>
            <a:ext cx="10972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36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1751393"/>
            <a:ext cx="11582400" cy="3355216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473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 Two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903445"/>
            <a:ext cx="12192000" cy="30460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451" y="2435984"/>
            <a:ext cx="11690549" cy="1986035"/>
          </a:xfrm>
          <a:noFill/>
        </p:spPr>
        <p:txBody>
          <a:bodyPr lIns="0" tIns="274320" bIns="274320" anchor="ctr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E46A58A9-890D-414E-BCCF-42E2039A84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43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8159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9873" y="1134139"/>
            <a:ext cx="11190479" cy="4852132"/>
          </a:xfrm>
        </p:spPr>
        <p:txBody>
          <a:bodyPr anchor="ctr"/>
          <a:lstStyle>
            <a:lvl1pPr algn="ctr">
              <a:defRPr sz="12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115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" y="2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200" y="2744332"/>
            <a:ext cx="10464800" cy="914400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38697"/>
            <a:ext cx="10464800" cy="471035"/>
          </a:xfrm>
        </p:spPr>
        <p:txBody>
          <a:bodyPr anchor="t"/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219202" y="5015866"/>
            <a:ext cx="6151033" cy="612749"/>
          </a:xfrm>
        </p:spPr>
        <p:txBody>
          <a:bodyPr anchor="ctr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5" name="Picture 14" descr="epsilon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34" y="1401236"/>
            <a:ext cx="1752604" cy="5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0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667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216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110460" y="381000"/>
            <a:ext cx="8573541" cy="5638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4327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432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ignal Reverse Bump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9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gnal Reverse Bum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417" y="2591509"/>
            <a:ext cx="11837939" cy="1661993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94350" y="6194332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fld id="{50F92893-D86D-C142-927B-3BA5CCDA5692}" type="slidenum">
              <a:rPr lang="en-US" sz="600" smtClean="0">
                <a:solidFill>
                  <a:srgbClr val="FFFFFF"/>
                </a:solidFill>
              </a:rPr>
              <a:pPr defTabSz="685800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58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23265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96112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492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730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4549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9388" y="6194529"/>
            <a:ext cx="4856819" cy="246527"/>
          </a:xfrm>
        </p:spPr>
        <p:txBody>
          <a:bodyPr anchor="ctr"/>
          <a:lstStyle>
            <a:lvl1pPr algn="l">
              <a:defRPr sz="9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42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DA7D-385D-D34D-8D07-EBB4B6714C0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101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20BA4D68-C079-4538-BA98-DCAC3A926945}" type="datetimeFigureOut">
              <a:rPr lang="en-US" sz="1350" smtClean="0">
                <a:solidFill>
                  <a:srgbClr val="000000"/>
                </a:solidFill>
              </a:rPr>
              <a:pPr defTabSz="685800"/>
              <a:t>9/5/2018</a:t>
            </a:fld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6DA9-D0C7-4FF8-8C7E-00F942A05B3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Co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03049"/>
            <a:ext cx="10972800" cy="182879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6020"/>
            <a:ext cx="10972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730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1751393"/>
            <a:ext cx="11582400" cy="3355216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A58A9-890D-414E-BCCF-42E2039A849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3353"/>
            <a:ext cx="706639" cy="2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 Two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903445"/>
            <a:ext cx="12192000" cy="30460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451" y="2435984"/>
            <a:ext cx="11690549" cy="1986035"/>
          </a:xfrm>
          <a:noFill/>
        </p:spPr>
        <p:txBody>
          <a:bodyPr lIns="0" tIns="274320" bIns="274320" anchor="ctr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E46A58A9-890D-414E-BCCF-42E2039A84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25901" y="192945"/>
            <a:ext cx="43024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5065" y="2115103"/>
            <a:ext cx="8122800" cy="41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004E"/>
              </a:buClr>
              <a:buSzPct val="1000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480"/>
              </a:spcBef>
              <a:buClr>
                <a:srgbClr val="FF004E"/>
              </a:buClr>
              <a:buSzPct val="1000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480"/>
              </a:spcBef>
              <a:buClr>
                <a:srgbClr val="FF004E"/>
              </a:buClr>
              <a:buSzPct val="1000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360"/>
              </a:spcBef>
              <a:buClr>
                <a:srgbClr val="FF004E"/>
              </a:buClr>
              <a:buSzPct val="1000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77000"/>
            <a:ext cx="406400" cy="2286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C1C29419-7DCD-4BDD-BAB1-D4710F5AC563}" type="slidenum">
              <a:rPr lang="en-US" kern="0" smtClean="0">
                <a:cs typeface="Arial"/>
                <a:sym typeface="Arial"/>
                <a:rtl val="0"/>
              </a:rPr>
              <a:pPr/>
              <a:t>‹#›</a:t>
            </a:fld>
            <a:endParaRPr lang="en-US" kern="0" dirty="0"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557741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>
              <a:lumMod val="65000"/>
              <a:lumOff val="35000"/>
            </a:schemeClr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873" y="499872"/>
            <a:ext cx="1119047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873" y="1524000"/>
            <a:ext cx="11190479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451" y="6196753"/>
            <a:ext cx="304800" cy="2438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7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375"/>
        </a:spcBef>
        <a:spcAft>
          <a:spcPts val="0"/>
        </a:spcAft>
        <a:buFont typeface="Arial" panose="020B0604020202020204" pitchFamily="34" charset="0"/>
        <a:buNone/>
        <a:defRPr sz="175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None/>
        <a:tabLst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85750" indent="-28575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Char char="•"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71500" indent="-285750" algn="l" defTabSz="685800" rtl="0" eaLnBrk="1" latinLnBrk="0" hangingPunct="1">
        <a:lnSpc>
          <a:spcPct val="105000"/>
        </a:lnSpc>
        <a:spcBef>
          <a:spcPts val="563"/>
        </a:spcBef>
        <a:buFont typeface=".AppleSystemUIFont" charset="-120"/>
        <a:buChar char="-"/>
        <a:tabLst/>
        <a:defRPr sz="156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None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776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512" userDrawn="1">
          <p15:clr>
            <a:srgbClr val="F26B43"/>
          </p15:clr>
        </p15:guide>
        <p15:guide id="4" pos="6144" userDrawn="1">
          <p15:clr>
            <a:srgbClr val="F26B43"/>
          </p15:clr>
        </p15:guide>
        <p15:guide id="5" orient="horz" pos="25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873" y="499872"/>
            <a:ext cx="1119047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873" y="1524000"/>
            <a:ext cx="11190479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451" y="6196753"/>
            <a:ext cx="304800" cy="2438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6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9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375"/>
        </a:spcBef>
        <a:spcAft>
          <a:spcPts val="0"/>
        </a:spcAft>
        <a:buFont typeface="Arial" panose="020B0604020202020204" pitchFamily="34" charset="0"/>
        <a:buNone/>
        <a:defRPr sz="175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None/>
        <a:tabLst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85750" indent="-28575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Char char="•"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71500" indent="-285750" algn="l" defTabSz="685800" rtl="0" eaLnBrk="1" latinLnBrk="0" hangingPunct="1">
        <a:lnSpc>
          <a:spcPct val="105000"/>
        </a:lnSpc>
        <a:spcBef>
          <a:spcPts val="563"/>
        </a:spcBef>
        <a:buFont typeface=".AppleSystemUIFont" charset="-120"/>
        <a:buChar char="-"/>
        <a:tabLst/>
        <a:defRPr sz="156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None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776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512" userDrawn="1">
          <p15:clr>
            <a:srgbClr val="F26B43"/>
          </p15:clr>
        </p15:guide>
        <p15:guide id="4" pos="6144" userDrawn="1">
          <p15:clr>
            <a:srgbClr val="F26B43"/>
          </p15:clr>
        </p15:guide>
        <p15:guide id="5" orient="horz" pos="259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79" y="6131560"/>
            <a:ext cx="706639" cy="2438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873" y="499872"/>
            <a:ext cx="1119047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873" y="1524000"/>
            <a:ext cx="11190479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451" y="6196753"/>
            <a:ext cx="304800" cy="2438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46A58A9-890D-414E-BCCF-42E2039A849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5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50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375"/>
        </a:spcBef>
        <a:spcAft>
          <a:spcPts val="0"/>
        </a:spcAft>
        <a:buFont typeface="Arial" panose="020B0604020202020204" pitchFamily="34" charset="0"/>
        <a:buNone/>
        <a:defRPr sz="175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None/>
        <a:tabLst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85750" indent="-28575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Char char="•"/>
        <a:defRPr sz="15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71500" indent="-285750" algn="l" defTabSz="685800" rtl="0" eaLnBrk="1" latinLnBrk="0" hangingPunct="1">
        <a:lnSpc>
          <a:spcPct val="105000"/>
        </a:lnSpc>
        <a:spcBef>
          <a:spcPts val="563"/>
        </a:spcBef>
        <a:buFont typeface=".AppleSystemUIFont" charset="-120"/>
        <a:buChar char="-"/>
        <a:tabLst/>
        <a:defRPr sz="156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5000"/>
        </a:lnSpc>
        <a:spcBef>
          <a:spcPts val="563"/>
        </a:spcBef>
        <a:buFont typeface="Arial" panose="020B0604020202020204" pitchFamily="34" charset="0"/>
        <a:buNone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776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512" userDrawn="1">
          <p15:clr>
            <a:srgbClr val="F26B43"/>
          </p15:clr>
        </p15:guide>
        <p15:guide id="4" pos="6144" userDrawn="1">
          <p15:clr>
            <a:srgbClr val="F26B43"/>
          </p15:clr>
        </p15:guide>
        <p15:guide id="5" orient="horz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6.png"/><Relationship Id="rId7" Type="http://schemas.openxmlformats.org/officeDocument/2006/relationships/image" Target="../media/image23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286000"/>
            <a:ext cx="7162800" cy="1828800"/>
          </a:xfrm>
        </p:spPr>
        <p:txBody>
          <a:bodyPr anchor="ctr"/>
          <a:lstStyle/>
          <a:p>
            <a:r>
              <a:rPr lang="en-US" dirty="0"/>
              <a:t>Four Monks –</a:t>
            </a:r>
            <a:br>
              <a:rPr lang="en-US" dirty="0"/>
            </a:br>
            <a:r>
              <a:rPr lang="en-US" dirty="0"/>
              <a:t>Green Clean Reformulation</a:t>
            </a:r>
          </a:p>
        </p:txBody>
      </p:sp>
      <p:pic>
        <p:nvPicPr>
          <p:cNvPr id="4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1600" y="3886200"/>
            <a:ext cx="2485776" cy="21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1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New Product Outcomes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86400" y="1697110"/>
            <a:ext cx="5367527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Full brand relaunch with new </a:t>
            </a:r>
            <a:r>
              <a:rPr lang="en-US" b="0" dirty="0" err="1"/>
              <a:t>skus</a:t>
            </a:r>
            <a:r>
              <a:rPr lang="en-US" b="0" dirty="0"/>
              <a:t> and new scents</a:t>
            </a:r>
          </a:p>
          <a:p>
            <a:pPr marL="571500" lvl="2"/>
            <a:r>
              <a:rPr lang="en-US" dirty="0"/>
              <a:t>Product Mix</a:t>
            </a:r>
          </a:p>
          <a:p>
            <a:pPr marL="857250" lvl="3"/>
            <a:r>
              <a:rPr lang="en-US" dirty="0"/>
              <a:t>Four 24oz scents</a:t>
            </a:r>
          </a:p>
          <a:p>
            <a:pPr marL="857250" lvl="3"/>
            <a:r>
              <a:rPr lang="en-US" dirty="0"/>
              <a:t>Four 16oz Scents</a:t>
            </a:r>
          </a:p>
          <a:p>
            <a:pPr marL="857250" lvl="3"/>
            <a:r>
              <a:rPr lang="en-US" dirty="0"/>
              <a:t>Two Wipes Scents</a:t>
            </a:r>
          </a:p>
          <a:p>
            <a:pPr marL="857250" lvl="3"/>
            <a:r>
              <a:rPr lang="en-US" dirty="0"/>
              <a:t>Two 64oz Scents</a:t>
            </a:r>
          </a:p>
          <a:p>
            <a:pPr marL="857250" lvl="3"/>
            <a:r>
              <a:rPr lang="en-US" dirty="0"/>
              <a:t>Two 128oz Scents</a:t>
            </a:r>
          </a:p>
          <a:p>
            <a:pPr marL="571500" lvl="2"/>
            <a:r>
              <a:rPr lang="en-US" dirty="0"/>
              <a:t>Brand Attributes</a:t>
            </a:r>
          </a:p>
          <a:p>
            <a:pPr marL="857250" lvl="3"/>
            <a:r>
              <a:rPr lang="en-US" dirty="0"/>
              <a:t>Organic or Non-GMO</a:t>
            </a:r>
          </a:p>
          <a:p>
            <a:pPr marL="857250" lvl="3"/>
            <a:r>
              <a:rPr lang="en-US" dirty="0"/>
              <a:t>Efficacy (kills 99.9%)</a:t>
            </a:r>
          </a:p>
          <a:p>
            <a:pPr marL="857250" lvl="3"/>
            <a:r>
              <a:rPr lang="en-US" dirty="0"/>
              <a:t>Safe for Kids and Pets</a:t>
            </a:r>
          </a:p>
          <a:p>
            <a:pPr marL="857250" lvl="3"/>
            <a:r>
              <a:rPr lang="en-US" dirty="0"/>
              <a:t>Recycled material or Recyclable Materials</a:t>
            </a:r>
          </a:p>
          <a:p>
            <a:pPr marL="857250" lvl="3"/>
            <a:r>
              <a:rPr lang="en-US" dirty="0"/>
              <a:t>New Bottle Shapes</a:t>
            </a:r>
          </a:p>
          <a:p>
            <a:pPr marL="857250" lvl="3"/>
            <a:r>
              <a:rPr lang="en-US" dirty="0"/>
              <a:t>New Packaging Graphics</a:t>
            </a:r>
          </a:p>
          <a:p>
            <a:pPr marL="857250" lvl="3"/>
            <a:r>
              <a:rPr lang="en-US" dirty="0"/>
              <a:t>New Competitive Comparisons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8473" y="3295471"/>
            <a:ext cx="4453127" cy="120032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Margin Target:  25% GM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$1.2MM Incremental Net Sales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20400" y="6096000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28473" y="1828800"/>
            <a:ext cx="4453127" cy="120032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Relaunch as new Product Portfolio under Four Monks Brand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473" y="4754940"/>
            <a:ext cx="4453127" cy="156966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 to Develop: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P&amp;L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Volume/Financial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Pricing Strategy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5696" y="1828800"/>
            <a:ext cx="0" cy="4475867"/>
          </a:xfrm>
          <a:prstGeom prst="straightConnector1">
            <a:avLst/>
          </a:prstGeom>
          <a:ln w="2540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9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3" y="5181729"/>
            <a:ext cx="1983419" cy="1487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Four Monks – New Scents &amp; Sizes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24602" y="1524000"/>
            <a:ext cx="5029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466725" lvl="1"/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Scent exploration across four scent categories: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Citrus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Clementine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Pineapple Mango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Beach Coconut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Floral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Lilac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Rainforest Gardena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Rosewater &amp; Ivy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Woody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Eucalyptus Mint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Tobacco &amp; Vanilla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Hemp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Other</a:t>
            </a:r>
          </a:p>
          <a:p>
            <a:pPr marL="1666875" lvl="3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None – No Scent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18889"/>
          <a:stretch/>
        </p:blipFill>
        <p:spPr>
          <a:xfrm>
            <a:off x="590800" y="1984338"/>
            <a:ext cx="2709333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0" y="1405396"/>
            <a:ext cx="1929809" cy="1157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0" y="2535110"/>
            <a:ext cx="1905000" cy="1267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0"/>
          <a:stretch/>
        </p:blipFill>
        <p:spPr>
          <a:xfrm>
            <a:off x="1984638" y="3626485"/>
            <a:ext cx="1973098" cy="1670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3125"/>
          <a:stretch/>
        </p:blipFill>
        <p:spPr>
          <a:xfrm>
            <a:off x="611465" y="3242785"/>
            <a:ext cx="1900374" cy="2060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24" y="3619551"/>
            <a:ext cx="1689963" cy="1127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42" y="4618282"/>
            <a:ext cx="1947299" cy="1947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1" y="5175596"/>
            <a:ext cx="2033008" cy="15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3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NEW Four Monks – Validation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24602" y="1524000"/>
            <a:ext cx="5029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Internal CLT #1 (May)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All Scents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Top Bottle Shapes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Internal CLT #2 (June)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Top Scent each vertical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Top Bottle Shape/Packaging Graphics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External Confirmatory (July)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Refined Top Scent Each Vertical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Refined Packaging Graphics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8" y="1625952"/>
            <a:ext cx="4908429" cy="43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3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NEW Four Monks – Bottle Options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14445" r="18983"/>
          <a:stretch/>
        </p:blipFill>
        <p:spPr>
          <a:xfrm>
            <a:off x="304801" y="1675388"/>
            <a:ext cx="5385786" cy="51462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6589" y="2048307"/>
            <a:ext cx="5594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/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The Four Monks bottle is also being redesigned for three reasons:</a:t>
            </a:r>
          </a:p>
          <a:p>
            <a:pPr marL="809625" lvl="1" indent="-342900">
              <a:buFont typeface="+mj-lt"/>
              <a:buAutoNum type="arabicPeriod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Competitors in the sub-category have unique bottles, which help them stand out.</a:t>
            </a:r>
          </a:p>
          <a:p>
            <a:pPr marL="809625" lvl="1" indent="-342900">
              <a:buFont typeface="+mj-lt"/>
              <a:buAutoNum type="arabicPeriod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It reinvigorates the brand and differentiates us in the category and from our earlier SKUs.</a:t>
            </a:r>
          </a:p>
          <a:p>
            <a:pPr marL="809625" lvl="1" indent="-342900">
              <a:buFont typeface="+mj-lt"/>
              <a:buAutoNum type="arabicPeriod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The old bottle looked like an old style Windex bottle and did not give us correct positioning in the category. </a:t>
            </a:r>
          </a:p>
          <a:p>
            <a:pPr marL="9525"/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 </a:t>
            </a:r>
          </a:p>
          <a:p>
            <a:pPr marL="9525"/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 the left are the three front-runners for our bottle redesign. 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3275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NEW Four Monks – Sales Implications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16589" y="2048307"/>
            <a:ext cx="55944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/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We will continue serving our customer without interruption. </a:t>
            </a:r>
          </a:p>
          <a:p>
            <a:pPr marL="9525"/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Current customers will continue buying current formulas until they have a review to sell-in the new formula.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This will be a soft transition.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All current inventory will be worked through.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The first presentation of the new formula will be to </a:t>
            </a:r>
            <a:r>
              <a:rPr lang="en-US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KeHe</a:t>
            </a: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in October, with a February set.</a:t>
            </a:r>
          </a:p>
          <a:p>
            <a:pPr marL="1209675" lvl="2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Sale samples will be available but finished goods will not be available until closer to the set date.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pic>
        <p:nvPicPr>
          <p:cNvPr id="1028" name="Picture 4" descr="Image result for walmar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" y="5293407"/>
            <a:ext cx="3408791" cy="9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E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13" y="1950971"/>
            <a:ext cx="3126489" cy="10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&amp;S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4" b="32613"/>
          <a:stretch/>
        </p:blipFill>
        <p:spPr bwMode="auto">
          <a:xfrm>
            <a:off x="1171006" y="4058075"/>
            <a:ext cx="4838700" cy="11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h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" y="2733085"/>
            <a:ext cx="2668893" cy="11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6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Next Steps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29740" y="1736348"/>
            <a:ext cx="47243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Packaging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Acquire bottle sample.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Once bottles options are chosen then packaging and corrugates can be created.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Coman</a:t>
            </a: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Selected bottle samples will be sent to the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coman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to run fill and packaging tests.</a:t>
            </a:r>
          </a:p>
          <a:p>
            <a:pPr marL="466725" lvl="1"/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Labeling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Once bottle options are identified, we will work with our design partners to create packaging graphics.</a:t>
            </a:r>
          </a:p>
          <a:p>
            <a:pPr marL="466725" lvl="1"/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CLTs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Two internal CLTs will be conducted across May and June.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One confirmatory CLT will be run in July to verify the results of our two internal CLTs.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57200" y="2051862"/>
            <a:ext cx="4879732" cy="3962400"/>
            <a:chOff x="457200" y="2051862"/>
            <a:chExt cx="4879732" cy="3962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/>
            <p:cNvGrpSpPr/>
            <p:nvPr/>
          </p:nvGrpSpPr>
          <p:grpSpPr>
            <a:xfrm>
              <a:off x="457200" y="2966262"/>
              <a:ext cx="3965331" cy="3048000"/>
              <a:chOff x="1058800" y="2667000"/>
              <a:chExt cx="3965331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058800" y="54102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5400000">
                <a:off x="1516000" y="49530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3200" y="44958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5400000">
                <a:off x="2433331" y="40386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90531" y="35814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5400000">
                <a:off x="3347731" y="31242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04931" y="2667000"/>
                <a:ext cx="12192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 rot="5400000">
              <a:off x="3660532" y="2509062"/>
              <a:ext cx="1219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117732" y="2051862"/>
              <a:ext cx="1219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4025077">
              <a:off x="3726162" y="4375153"/>
              <a:ext cx="990600" cy="1447800"/>
            </a:xfrm>
            <a:prstGeom prst="down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955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Four Monks – Quick Update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81869"/>
            <a:ext cx="1211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/>
            <a:r>
              <a:rPr lang="en-US" b="1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New Sales Implications: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We will be focusing on launching the new formula and bottle at existing retailers – Primarily Walmart, HEB, &amp; our distributors.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Reviews for HEB &amp; Walmart will be scheduled once development is complete. We will not have to wait for a yearly review, which was previously assumed.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This will still be a soft transition.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The above changes do not affect the completion timeline. 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9525"/>
            <a:r>
              <a:rPr lang="en-US" b="1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Refined Bottle &amp; Scent Options: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24oz will be the only spray size. Wipes will have one size, 33 count. Gallon and half-gallon remain unchanged.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Three total scents will be developed instead of four: clementine, lilac, &amp; no scent.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All three scents will be available in Spray bottles; one scent will be available for wipes, and 2 for the gallon/half gallon.</a:t>
            </a:r>
          </a:p>
          <a:p>
            <a:pPr marL="9525"/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9525"/>
            <a:r>
              <a:rPr lang="en-US" b="1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EPA: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EPA costing looks to be much lower than expected. Looking to be in the $5,000 to $10,000 range.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9525"/>
            <a:r>
              <a:rPr lang="en-US" b="1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CLTs: 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No confirmatory external CLT will be able to be performed. All CLTs will be internal.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6260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828800"/>
            <a:ext cx="10804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Strategy/Situation (Brief Overview)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Consumer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Bottle Designs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Sales Implications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8130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Background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828800"/>
            <a:ext cx="108040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Monks Cleaning Vinegar currently sits in the Vinegar aisle of two current customers, </a:t>
            </a:r>
            <a:r>
              <a:rPr lang="en-US" dirty="0" err="1"/>
              <a:t>WalMart</a:t>
            </a:r>
            <a:r>
              <a:rPr lang="en-US" dirty="0"/>
              <a:t> and HEB as well as being distributed through C&amp;S Wholesalers.  This product is considered green clean due to its concise ingredient statement and affiliation with purity as a vinegar-based product.</a:t>
            </a:r>
          </a:p>
          <a:p>
            <a:endParaRPr lang="en-US" dirty="0"/>
          </a:p>
          <a:p>
            <a:r>
              <a:rPr lang="en-US" dirty="0"/>
              <a:t>The Green Clean sub-segment has grown 46% over the last five years, outpacing the multi-purpose cleaning category by 73%.  This growth has largely been enabled by 5 key players:  Method, Clorox, Mrs. Meyer’s, </a:t>
            </a:r>
            <a:r>
              <a:rPr lang="en-US" dirty="0" err="1"/>
              <a:t>Pinalen</a:t>
            </a:r>
            <a:r>
              <a:rPr lang="en-US" dirty="0"/>
              <a:t>, and Seventh Generation.  Layering Four Monks consumption data in this sub-segment, Four Monks is the #8 brand in the category</a:t>
            </a:r>
          </a:p>
          <a:p>
            <a:endParaRPr lang="en-US" dirty="0"/>
          </a:p>
          <a:p>
            <a:r>
              <a:rPr lang="en-US" dirty="0"/>
              <a:t>Recognizing the tremendous segment growth and unmanaged product, brand, and share position, Four Monks has an opportunity to innovate within the segment with a vinegar-based product that delivers on key consumer needs:  clean ingredients, efficacy, third-party certified, safe for kids and pets, pleasant scents.</a:t>
            </a:r>
          </a:p>
        </p:txBody>
      </p:sp>
    </p:spTree>
    <p:extLst>
      <p:ext uri="{BB962C8B-B14F-4D97-AF65-F5344CB8AC3E}">
        <p14:creationId xmlns:p14="http://schemas.microsoft.com/office/powerpoint/2010/main" val="204717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Household Cleaning CATGR &amp; </a:t>
            </a:r>
            <a:br>
              <a:rPr lang="en-US" sz="3200" dirty="0"/>
            </a:br>
            <a:r>
              <a:rPr lang="en-US" sz="3200" dirty="0"/>
              <a:t>Multi-Purpose Sub-CATGR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76200" y="6630412"/>
            <a:ext cx="5383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Cal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Yrs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2013, 2014, 2015, 2016, 2017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400" y="4591615"/>
            <a:ext cx="5029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Household Cleaning CATGR measures at $4.7B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Green Cleaners represent 3.6% $ Share of the overall CATGR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Multi-Purpose sub-CATGR is 46% of overall CATGR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Multi-Purpose Green Cleaners have 5.9% $ Share of the sub-CATGR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75% of Green Clean Products are Multi-Purpose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84232357"/>
              </p:ext>
            </p:extLst>
          </p:nvPr>
        </p:nvGraphicFramePr>
        <p:xfrm>
          <a:off x="762000" y="1581637"/>
          <a:ext cx="5029200" cy="260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285394465"/>
              </p:ext>
            </p:extLst>
          </p:nvPr>
        </p:nvGraphicFramePr>
        <p:xfrm>
          <a:off x="6419443" y="1565688"/>
          <a:ext cx="5105399" cy="267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683419" y="2057400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+12%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9970" y="3249724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+46%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3369" y="4584527"/>
            <a:ext cx="5029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Multi-Purpose sub CATGR is outpacing the Tot CATGR by 63% over last 5 Cal Years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Total 5-year growth for Multi-Purpose sub-CATGR is +12%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CATGR has been relatively flat through last two years, +2% growth each year, respectively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Total 5-year growth for Multi-Purpose Green Cleaners is 46%, outpacing CATGR by 73%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Green Cleaners saw +22% growth in 2017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28005" y="1941984"/>
            <a:ext cx="11057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3.6% Share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219042" y="2096030"/>
            <a:ext cx="457200" cy="150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96365" y="6635707"/>
            <a:ext cx="5383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Cal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Yrs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2013, 2014, 2015, 2016, 2017</a:t>
            </a:r>
          </a:p>
        </p:txBody>
      </p:sp>
    </p:spTree>
    <p:extLst>
      <p:ext uri="{BB962C8B-B14F-4D97-AF65-F5344CB8AC3E}">
        <p14:creationId xmlns:p14="http://schemas.microsoft.com/office/powerpoint/2010/main" val="67595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Sub Category || Multi-Purpose Green Cleaners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76200" y="6630412"/>
            <a:ext cx="4865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Latest 52weeks 1/27/18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400" y="4591615"/>
            <a:ext cx="502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Multipurpose Green Clean Household Cleaners are growing across key measurable, $ and Units, and across all markets,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xAOC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, US Food, and US Drug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xAOC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represents the largest $ market ($173MM)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US Drug is the fast growing $ market ($4MM or +73% v YA)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70331" y="5028301"/>
            <a:ext cx="502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Method maintains 28% share of sub-category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Acquired by SC Johnson, which now controls 43% share of Green Cleaner Sub Category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Four of top 5 Green Cleaners are owned by “Big CPG”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SC Johnson, Clorox, Unilever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Clorox saw the largest growth in $ and Units v YA</a:t>
            </a:r>
          </a:p>
        </p:txBody>
      </p:sp>
      <p:cxnSp>
        <p:nvCxnSpPr>
          <p:cNvPr id="25" name="Straight Connector 24"/>
          <p:cNvCxnSpPr>
            <a:stCxn id="17" idx="2"/>
          </p:cNvCxnSpPr>
          <p:nvPr/>
        </p:nvCxnSpPr>
        <p:spPr>
          <a:xfrm>
            <a:off x="6090932" y="1905000"/>
            <a:ext cx="1" cy="44697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909332" y="1047600"/>
            <a:ext cx="10363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000" b="1" i="0" u="none" strike="noStrike" cap="none" dirty="0">
                <a:solidFill>
                  <a:srgbClr val="0B2D5E"/>
                </a:solidFill>
                <a:latin typeface="Titillium Web"/>
                <a:ea typeface="Titillium Web"/>
                <a:cs typeface="Titillium Web"/>
                <a:sym typeface="Titillium Web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800" kern="0" dirty="0"/>
              <a:t>While all Markets are up, Total US Drug is growing faster than all other Markets 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088828327"/>
              </p:ext>
            </p:extLst>
          </p:nvPr>
        </p:nvGraphicFramePr>
        <p:xfrm>
          <a:off x="838200" y="1779640"/>
          <a:ext cx="4826000" cy="280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7400" y="2216064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+30.0%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1151" y="3320872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+30.9%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4600" y="3146351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+27.7%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43400" y="3584343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+23.2%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95599" y="3695510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+72.6%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0132" y="3733800"/>
            <a:ext cx="533400" cy="22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+90.5%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69947"/>
              </p:ext>
            </p:extLst>
          </p:nvPr>
        </p:nvGraphicFramePr>
        <p:xfrm>
          <a:off x="6308082" y="2000737"/>
          <a:ext cx="5359146" cy="2946400"/>
        </p:xfrm>
        <a:graphic>
          <a:graphicData uri="http://schemas.openxmlformats.org/drawingml/2006/table">
            <a:tbl>
              <a:tblPr/>
              <a:tblGrid>
                <a:gridCol w="192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Total US xAOC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SUM | BRAND HIGH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Green Cleaners</a:t>
                      </a:r>
                    </a:p>
                  </a:txBody>
                  <a:tcPr marL="952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173,338,388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44,406,175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48,461,796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12,220,368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CLOROX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35,227,138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10,341,210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MRS. MEYER'S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26,816,534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5,322,216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PINALEN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20,631,575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6,800,557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SEVENTH GENERATION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17,064,576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4,482,285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SIMPLE GREEN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13,236,273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2,848,342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KIDS 'N' PETS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3,017,061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620,393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BIOKLEEN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1,088,785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138,012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EARTH FRIENDLY PRODUCTS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944,580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297,968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BIO-PAK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755,302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63,160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WHITE HOUSE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708,191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265,403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THE HONEST CO.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600,273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-46.8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118,324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-39.3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308082" y="6642556"/>
            <a:ext cx="4865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Latest 52weeks 1/27/18</a:t>
            </a:r>
          </a:p>
        </p:txBody>
      </p:sp>
    </p:spTree>
    <p:extLst>
      <p:ext uri="{BB962C8B-B14F-4D97-AF65-F5344CB8AC3E}">
        <p14:creationId xmlns:p14="http://schemas.microsoft.com/office/powerpoint/2010/main" val="377621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Green Clean Growth Drivers – </a:t>
            </a:r>
            <a:r>
              <a:rPr lang="en-US" sz="3200" dirty="0" err="1"/>
              <a:t>xAOC</a:t>
            </a:r>
            <a:r>
              <a:rPr lang="en-US" sz="3200" dirty="0"/>
              <a:t> Base Size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20980" y="4496190"/>
            <a:ext cx="5029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$ and unit growth is seen across most SPRAY base unit sizes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Largest (%) growth seen in: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68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(101.1%)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24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(41.8%)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32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(38.1%)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Declines were seen in two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base size units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22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(-7.3%)</a:t>
            </a:r>
          </a:p>
          <a:p>
            <a:pPr marL="1209675" lvl="2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Note: 4M base retail unit is this size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26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(-4.7%)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752475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88140"/>
              </p:ext>
            </p:extLst>
          </p:nvPr>
        </p:nvGraphicFramePr>
        <p:xfrm>
          <a:off x="898645" y="1675388"/>
          <a:ext cx="4992174" cy="2815722"/>
        </p:xfrm>
        <a:graphic>
          <a:graphicData uri="http://schemas.openxmlformats.org/drawingml/2006/table">
            <a:tbl>
              <a:tblPr/>
              <a:tblGrid>
                <a:gridCol w="1317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11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Total US </a:t>
                      </a:r>
                      <a:r>
                        <a:rPr lang="en-US" sz="1000" b="1" i="0" u="none" strike="noStrike" dirty="0" err="1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xAOC</a:t>
                      </a:r>
                      <a:endParaRPr lang="en-US" sz="1000" b="1" i="0" u="none" strike="noStrike" dirty="0">
                        <a:solidFill>
                          <a:srgbClr val="104E8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SUM | BASE SIZE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Green Cleaners</a:t>
                      </a:r>
                    </a:p>
                  </a:txBody>
                  <a:tcPr marL="952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173,338,388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44,406,175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28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39,844,067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12,530,188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32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34,717,097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8,924,133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16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12,850,440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3,183,393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128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12,848,948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2,697,383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24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5,788,356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1,611,421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25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5,279,103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1,005,727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26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4,483,821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1,329,756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172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4,236,184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475,740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22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3,322,838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849,738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68 FLUID OUNCE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2,995,354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439,522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21423"/>
              </p:ext>
            </p:extLst>
          </p:nvPr>
        </p:nvGraphicFramePr>
        <p:xfrm>
          <a:off x="6424574" y="1675388"/>
          <a:ext cx="4761598" cy="2578100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0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Total US xAOC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$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Units % Chg YA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7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SUM | BASE SIZE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Green Cleaners</a:t>
                      </a:r>
                    </a:p>
                  </a:txBody>
                  <a:tcPr marL="952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173,338,388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44,406,175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70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13,532,702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2,616,153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33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6,012,650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1,455.8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2,392,913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1,405.2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35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2,780,575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836,373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30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1,516,190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350,718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-27.8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10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755,302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63,160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62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268,285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-35.2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-30.6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140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127,768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1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42,706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75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-82.2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-80.1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104E8B"/>
                          </a:solidFill>
                          <a:effectLst/>
                          <a:latin typeface="Calibri" panose="020F0502020204030204" pitchFamily="34" charset="0"/>
                        </a:rPr>
                        <a:t>40 COUNT</a:t>
                      </a:r>
                    </a:p>
                  </a:txBody>
                  <a:tcPr marL="1905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66616" y="4480950"/>
            <a:ext cx="5029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$ and unit growth is seen across most WIPES base unit sizes, but growth seems to vary greatly based on count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Largest (%) growth seen in: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33 Count (1,455%)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70 Count (316%)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40 Count (62.4%)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Note: 140 Count appears to be new to market so no YA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Declines were seen in two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fl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oz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base size units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75 Count (-82%)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62 Count (-35%)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8082" y="6642556"/>
            <a:ext cx="4865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Latest 52weeks 1/27/18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980" y="6629400"/>
            <a:ext cx="4865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Latest 52weeks 1/27/18</a:t>
            </a:r>
          </a:p>
        </p:txBody>
      </p:sp>
    </p:spTree>
    <p:extLst>
      <p:ext uri="{BB962C8B-B14F-4D97-AF65-F5344CB8AC3E}">
        <p14:creationId xmlns:p14="http://schemas.microsoft.com/office/powerpoint/2010/main" val="329427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Green Clean Growth Drivers – Markets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76200" y="6630412"/>
            <a:ext cx="5383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Source: Nielsen Market : Total US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xAOC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• Product Share Basis : HOUSEHOLD CLEANING : Cal </a:t>
            </a:r>
            <a:r>
              <a:rPr lang="en-US" sz="800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Yrs</a:t>
            </a:r>
            <a:r>
              <a:rPr lang="en-US" sz="800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2013, 2014, 2015, 2016, 2017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16434" y="1820367"/>
            <a:ext cx="502919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xAOC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, Food, and Drug markets all drive double digit growth for Multi-Purpose Green Cleaners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Multi-Purpose CATGR</a:t>
            </a:r>
          </a:p>
          <a:p>
            <a:pPr marL="9525"/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Drug Channel is outpacing all channels, although only represents 2% of $ Volume for Multi-Purpose Green Cleaners</a:t>
            </a:r>
          </a:p>
          <a:p>
            <a:pPr marL="9525"/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5-Year $ Volume Growth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xAOC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= 46%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Food = 47%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Drug = 64%</a:t>
            </a:r>
          </a:p>
          <a:p>
            <a:pPr marL="466725" lvl="1"/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LY $ Volume Growth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 err="1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xAOC</a:t>
            </a: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 = 26%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Food = 26%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Drug = 44%</a:t>
            </a:r>
          </a:p>
          <a:p>
            <a:pPr marL="752475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rgbClr val="0B2D5E"/>
              </a:solidFill>
              <a:latin typeface="Titillium Web"/>
              <a:cs typeface="Arial"/>
              <a:sym typeface="Arial"/>
              <a:rtl val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302441720"/>
              </p:ext>
            </p:extLst>
          </p:nvPr>
        </p:nvGraphicFramePr>
        <p:xfrm>
          <a:off x="914400" y="1675388"/>
          <a:ext cx="4951995" cy="389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156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Situational Analysis: FOUR MONKS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16434" y="1820367"/>
            <a:ext cx="502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Current formulation is 6% white distilled vinegar with a scent applied (citrus mint) or natural vinegar scent (aroma controlled).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Each scent is sold in three bottle sizes &amp; shapes: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24oz spray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64oz </a:t>
            </a:r>
          </a:p>
          <a:p>
            <a:pPr marL="752475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128oz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These 6 SKUs total $1.1M in gross sales at a 15% margin</a:t>
            </a:r>
          </a:p>
          <a:p>
            <a:pPr marL="295275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B2D5E"/>
                </a:solidFill>
                <a:latin typeface="Titillium Web"/>
                <a:cs typeface="Arial"/>
                <a:sym typeface="Arial"/>
                <a:rtl val="0"/>
              </a:rPr>
              <a:t>Accounts:  Walmart, HEB, and C&amp;S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090932" y="1675388"/>
            <a:ext cx="5069" cy="49540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14942" r="16197" b="16717"/>
          <a:stretch/>
        </p:blipFill>
        <p:spPr>
          <a:xfrm>
            <a:off x="265218" y="2061238"/>
            <a:ext cx="5605281" cy="39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16" y="4859923"/>
            <a:ext cx="2438400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857400"/>
          </a:xfrm>
        </p:spPr>
        <p:txBody>
          <a:bodyPr/>
          <a:lstStyle/>
          <a:p>
            <a:r>
              <a:rPr lang="en-US" sz="3200" dirty="0"/>
              <a:t>Goal</a:t>
            </a:r>
          </a:p>
        </p:txBody>
      </p:sp>
      <p:sp>
        <p:nvSpPr>
          <p:cNvPr id="22" name="Right Bracket 21"/>
          <p:cNvSpPr/>
          <p:nvPr/>
        </p:nvSpPr>
        <p:spPr>
          <a:xfrm>
            <a:off x="13944600" y="1432704"/>
            <a:ext cx="221064" cy="260076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prstClr val="black"/>
              </a:solidFill>
              <a:sym typeface="Arial"/>
              <a:rtl val="0"/>
            </a:endParaRPr>
          </a:p>
        </p:txBody>
      </p:sp>
      <p:sp>
        <p:nvSpPr>
          <p:cNvPr id="45" name="Slide Number Placeholder 12"/>
          <p:cNvSpPr txBox="1">
            <a:spLocks/>
          </p:cNvSpPr>
          <p:nvPr/>
        </p:nvSpPr>
        <p:spPr>
          <a:xfrm>
            <a:off x="11566066" y="6555816"/>
            <a:ext cx="520321" cy="2658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000" kern="0" dirty="0"/>
              <a:t>28</a:t>
            </a:r>
          </a:p>
        </p:txBody>
      </p:sp>
      <p:pic>
        <p:nvPicPr>
          <p:cNvPr id="21" name="Picture 6" descr="Four Mon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600" y="65413"/>
            <a:ext cx="1554838" cy="13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2628900" cy="41243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00196" y="3586161"/>
            <a:ext cx="1714500" cy="1"/>
          </a:xfrm>
          <a:prstGeom prst="straightConnector1">
            <a:avLst/>
          </a:prstGeom>
          <a:ln w="2540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47" y="1572562"/>
            <a:ext cx="1271019" cy="1271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87" y="1806463"/>
            <a:ext cx="1350818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18" y="3655273"/>
            <a:ext cx="3314700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14" y="2847639"/>
            <a:ext cx="2219605" cy="14770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49" y="3842935"/>
            <a:ext cx="2130539" cy="14104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65" y="2424427"/>
            <a:ext cx="3524250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2222" r="10000" b="32222"/>
          <a:stretch/>
        </p:blipFill>
        <p:spPr>
          <a:xfrm>
            <a:off x="7494911" y="5625553"/>
            <a:ext cx="1922318" cy="85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50" y="5905795"/>
            <a:ext cx="53340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79" y="1006012"/>
            <a:ext cx="1750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3123"/>
      </p:ext>
    </p:extLst>
  </p:cSld>
  <p:clrMapOvr>
    <a:masterClrMapping/>
  </p:clrMapOvr>
</p:sld>
</file>

<file path=ppt/theme/theme1.xml><?xml version="1.0" encoding="utf-8"?>
<a:theme xmlns:a="http://schemas.openxmlformats.org/drawingml/2006/main" name="2_Fidel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D84527"/>
      </a:accent1>
      <a:accent2>
        <a:srgbClr val="43729E"/>
      </a:accent2>
      <a:accent3>
        <a:srgbClr val="9B6E81"/>
      </a:accent3>
      <a:accent4>
        <a:srgbClr val="F9B634"/>
      </a:accent4>
      <a:accent5>
        <a:srgbClr val="5B978E"/>
      </a:accent5>
      <a:accent6>
        <a:srgbClr val="7E4E1F"/>
      </a:accent6>
      <a:hlink>
        <a:srgbClr val="77737A"/>
      </a:hlink>
      <a:folHlink>
        <a:srgbClr val="F188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 cmpd="sng">
          <a:solidFill>
            <a:schemeClr val="accent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FFFF00"/>
        </a:solidFill>
      </a:spPr>
      <a:bodyPr wrap="none" rtlCol="0">
        <a:spAutoFit/>
      </a:bodyPr>
      <a:lstStyle>
        <a:defPPr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D84527"/>
      </a:accent1>
      <a:accent2>
        <a:srgbClr val="43729E"/>
      </a:accent2>
      <a:accent3>
        <a:srgbClr val="9B6E81"/>
      </a:accent3>
      <a:accent4>
        <a:srgbClr val="F9B634"/>
      </a:accent4>
      <a:accent5>
        <a:srgbClr val="5B978E"/>
      </a:accent5>
      <a:accent6>
        <a:srgbClr val="7E4E1F"/>
      </a:accent6>
      <a:hlink>
        <a:srgbClr val="77737A"/>
      </a:hlink>
      <a:folHlink>
        <a:srgbClr val="F188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 cmpd="sng">
          <a:solidFill>
            <a:schemeClr val="accent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FFFF00"/>
        </a:solidFill>
      </a:spPr>
      <a:bodyPr wrap="none" rtlCol="0">
        <a:spAutoFit/>
      </a:bodyPr>
      <a:lstStyle>
        <a:defPPr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D84527"/>
      </a:accent1>
      <a:accent2>
        <a:srgbClr val="43729E"/>
      </a:accent2>
      <a:accent3>
        <a:srgbClr val="9B6E81"/>
      </a:accent3>
      <a:accent4>
        <a:srgbClr val="F9B634"/>
      </a:accent4>
      <a:accent5>
        <a:srgbClr val="5B978E"/>
      </a:accent5>
      <a:accent6>
        <a:srgbClr val="7E4E1F"/>
      </a:accent6>
      <a:hlink>
        <a:srgbClr val="77737A"/>
      </a:hlink>
      <a:folHlink>
        <a:srgbClr val="F188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 cmpd="sng">
          <a:solidFill>
            <a:schemeClr val="accent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FFFF00"/>
        </a:solidFill>
      </a:spPr>
      <a:bodyPr wrap="none" rtlCol="0">
        <a:spAutoFit/>
      </a:bodyPr>
      <a:lstStyle>
        <a:defPPr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8992</TotalTime>
  <Words>1886</Words>
  <Application>Microsoft Office PowerPoint</Application>
  <PresentationFormat>Widescreen</PresentationFormat>
  <Paragraphs>430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.AppleSystemUIFont</vt:lpstr>
      <vt:lpstr>Arial</vt:lpstr>
      <vt:lpstr>Calibri</vt:lpstr>
      <vt:lpstr>Titillium Web</vt:lpstr>
      <vt:lpstr>Wingdings</vt:lpstr>
      <vt:lpstr>2_Fidele template</vt:lpstr>
      <vt:lpstr>1_Office Theme</vt:lpstr>
      <vt:lpstr>2_Office Theme</vt:lpstr>
      <vt:lpstr>3_Office Theme</vt:lpstr>
      <vt:lpstr>Four Monks – Green Clean Reformulation</vt:lpstr>
      <vt:lpstr>Agenda</vt:lpstr>
      <vt:lpstr>Background</vt:lpstr>
      <vt:lpstr>Household Cleaning CATGR &amp;  Multi-Purpose Sub-CATGR</vt:lpstr>
      <vt:lpstr>Sub Category || Multi-Purpose Green Cleaners</vt:lpstr>
      <vt:lpstr>Green Clean Growth Drivers – xAOC Base Size</vt:lpstr>
      <vt:lpstr>Green Clean Growth Drivers – Markets</vt:lpstr>
      <vt:lpstr>Situational Analysis: FOUR MONKS</vt:lpstr>
      <vt:lpstr>Goal</vt:lpstr>
      <vt:lpstr>New Product Outcomes</vt:lpstr>
      <vt:lpstr>Four Monks – New Scents &amp; Sizes</vt:lpstr>
      <vt:lpstr>NEW Four Monks – Validation</vt:lpstr>
      <vt:lpstr>NEW Four Monks – Bottle Options</vt:lpstr>
      <vt:lpstr>NEW Four Monks – Sales Implications</vt:lpstr>
      <vt:lpstr>Next Steps</vt:lpstr>
      <vt:lpstr>NEW Four Monks – Quick Update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Powers</dc:creator>
  <cp:lastModifiedBy>Kallas, Christ Anton II</cp:lastModifiedBy>
  <cp:revision>455</cp:revision>
  <cp:lastPrinted>2016-08-11T17:46:04Z</cp:lastPrinted>
  <dcterms:created xsi:type="dcterms:W3CDTF">2014-09-05T15:18:58Z</dcterms:created>
  <dcterms:modified xsi:type="dcterms:W3CDTF">2018-09-05T12:32:38Z</dcterms:modified>
</cp:coreProperties>
</file>